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1" r:id="rId3"/>
    <p:sldId id="281" r:id="rId4"/>
    <p:sldId id="266" r:id="rId5"/>
    <p:sldId id="283" r:id="rId6"/>
    <p:sldId id="279" r:id="rId7"/>
    <p:sldId id="28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20" autoAdjust="0"/>
  </p:normalViewPr>
  <p:slideViewPr>
    <p:cSldViewPr snapToGrid="0" snapToObjects="1">
      <p:cViewPr varScale="1">
        <p:scale>
          <a:sx n="85" d="100"/>
          <a:sy n="85" d="100"/>
        </p:scale>
        <p:origin x="-180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1AC079-3132-034B-9890-AE2BE52181E9}" type="datetimeFigureOut">
              <a:rPr lang="en-US" smtClean="0"/>
              <a:t>2/15/15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1AC079-3132-034B-9890-AE2BE52181E9}" type="datetimeFigureOut">
              <a:rPr lang="en-US" smtClean="0"/>
              <a:t>2/15/15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1AC079-3132-034B-9890-AE2BE52181E9}" type="datetimeFigureOut">
              <a:rPr lang="en-US" smtClean="0"/>
              <a:t>2/15/15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1AC079-3132-034B-9890-AE2BE52181E9}" type="datetimeFigureOut">
              <a:rPr lang="en-US" smtClean="0"/>
              <a:t>2/15/15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1AC079-3132-034B-9890-AE2BE52181E9}" type="datetimeFigureOut">
              <a:rPr lang="en-US" smtClean="0"/>
              <a:t>2/15/15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1AC079-3132-034B-9890-AE2BE52181E9}" type="datetimeFigureOut">
              <a:rPr lang="en-US" smtClean="0"/>
              <a:t>2/15/15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1AC079-3132-034B-9890-AE2BE52181E9}" type="datetimeFigureOut">
              <a:rPr lang="en-US" smtClean="0"/>
              <a:t>2/15/15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1AC079-3132-034B-9890-AE2BE52181E9}" type="datetimeFigureOut">
              <a:rPr lang="en-US" smtClean="0"/>
              <a:t>2/15/15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1AC079-3132-034B-9890-AE2BE52181E9}" type="datetimeFigureOut">
              <a:rPr lang="en-US" smtClean="0"/>
              <a:t>2/15/15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AC079-3132-034B-9890-AE2BE52181E9}" type="datetimeFigureOut">
              <a:rPr lang="en-US" smtClean="0"/>
              <a:t>2/15/15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1AC079-3132-034B-9890-AE2BE52181E9}" type="datetimeFigureOut">
              <a:rPr lang="en-US" smtClean="0"/>
              <a:t>2/15/15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C3E0DB-0FE5-6D45-97ED-28A09D905854}"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AC079-3132-034B-9890-AE2BE52181E9}" type="datetimeFigureOut">
              <a:rPr lang="en-US" smtClean="0"/>
              <a:t>2/15/15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C3E0DB-0FE5-6D45-97ED-28A09D905854}"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eg"/><Relationship Id="rId3"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3882" y="77555"/>
            <a:ext cx="8576236" cy="5425125"/>
          </a:xfrm>
        </p:spPr>
        <p:txBody>
          <a:bodyPr>
            <a:normAutofit/>
          </a:bodyPr>
          <a:lstStyle/>
          <a:p>
            <a:r>
              <a:rPr lang="en-US" dirty="0" smtClean="0">
                <a:solidFill>
                  <a:schemeClr val="accent6">
                    <a:lumMod val="75000"/>
                  </a:schemeClr>
                </a:solidFill>
              </a:rPr>
              <a:t/>
            </a:r>
            <a:br>
              <a:rPr lang="en-US" dirty="0" smtClean="0">
                <a:solidFill>
                  <a:schemeClr val="accent6">
                    <a:lumMod val="75000"/>
                  </a:schemeClr>
                </a:solidFill>
              </a:rPr>
            </a:br>
            <a:r>
              <a:rPr lang="en-US" sz="7200" b="1" dirty="0" smtClean="0">
                <a:solidFill>
                  <a:srgbClr val="FFFF00"/>
                </a:solidFill>
              </a:rPr>
              <a:t>USA 3D </a:t>
            </a:r>
            <a:r>
              <a:rPr lang="en-US" sz="7200" b="1" dirty="0" smtClean="0">
                <a:solidFill>
                  <a:srgbClr val="FFFF00"/>
                </a:solidFill>
              </a:rPr>
              <a:t>COSTUME</a:t>
            </a:r>
            <a:endParaRPr lang="en-US" sz="7200" b="1" dirty="0">
              <a:solidFill>
                <a:srgbClr val="FFFF00"/>
              </a:solidFill>
            </a:endParaRPr>
          </a:p>
        </p:txBody>
      </p:sp>
      <p:sp>
        <p:nvSpPr>
          <p:cNvPr id="4" name="TextBox 3"/>
          <p:cNvSpPr txBox="1"/>
          <p:nvPr/>
        </p:nvSpPr>
        <p:spPr>
          <a:xfrm>
            <a:off x="3361765" y="1090768"/>
            <a:ext cx="2420471" cy="769441"/>
          </a:xfrm>
          <a:prstGeom prst="rect">
            <a:avLst/>
          </a:prstGeom>
          <a:noFill/>
        </p:spPr>
        <p:txBody>
          <a:bodyPr wrap="square" rtlCol="0">
            <a:spAutoFit/>
          </a:bodyPr>
          <a:lstStyle/>
          <a:p>
            <a:r>
              <a:rPr lang="en-US" sz="4400" dirty="0" smtClean="0"/>
              <a:t>SAMPLE</a:t>
            </a:r>
            <a:endParaRPr lang="en-US" sz="4400" dirty="0"/>
          </a:p>
        </p:txBody>
      </p:sp>
    </p:spTree>
    <p:extLst>
      <p:ext uri="{BB962C8B-B14F-4D97-AF65-F5344CB8AC3E}">
        <p14:creationId xmlns:p14="http://schemas.microsoft.com/office/powerpoint/2010/main" val="261003826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72637" y="522870"/>
            <a:ext cx="3716428" cy="5434113"/>
          </a:xfrm>
        </p:spPr>
        <p:txBody>
          <a:bodyPr>
            <a:normAutofit/>
          </a:bodyPr>
          <a:lstStyle/>
          <a:p>
            <a:r>
              <a:rPr lang="en-US" sz="2000" dirty="0">
                <a:solidFill>
                  <a:srgbClr val="FFFF00"/>
                </a:solidFill>
              </a:rPr>
              <a:t>PLAY: </a:t>
            </a:r>
            <a:r>
              <a:rPr lang="en-US" sz="2000" i="1" dirty="0">
                <a:solidFill>
                  <a:srgbClr val="FFFF00"/>
                </a:solidFill>
              </a:rPr>
              <a:t>LOVE WILL SHAKE</a:t>
            </a:r>
            <a:br>
              <a:rPr lang="en-US" sz="2000" i="1" dirty="0">
                <a:solidFill>
                  <a:srgbClr val="FFFF00"/>
                </a:solidFill>
              </a:rPr>
            </a:br>
            <a:r>
              <a:rPr lang="en-US" sz="2000" dirty="0">
                <a:solidFill>
                  <a:srgbClr val="FFFF00"/>
                </a:solidFill>
              </a:rPr>
              <a:t>COSTUME: </a:t>
            </a:r>
            <a:r>
              <a:rPr lang="en-US" sz="2000" dirty="0" smtClean="0">
                <a:solidFill>
                  <a:srgbClr val="FFFF00"/>
                </a:solidFill>
              </a:rPr>
              <a:t>Male and Female</a:t>
            </a:r>
            <a:r>
              <a:rPr lang="en-US" sz="2000" dirty="0">
                <a:solidFill>
                  <a:srgbClr val="FFFF00"/>
                </a:solidFill>
              </a:rPr>
              <a:t/>
            </a:r>
            <a:br>
              <a:rPr lang="en-US" sz="2000" dirty="0">
                <a:solidFill>
                  <a:srgbClr val="FFFF00"/>
                </a:solidFill>
              </a:rPr>
            </a:br>
            <a:r>
              <a:rPr lang="en-US" sz="2000" dirty="0">
                <a:solidFill>
                  <a:srgbClr val="FFFF00"/>
                </a:solidFill>
              </a:rPr>
              <a:t/>
            </a:r>
            <a:br>
              <a:rPr lang="en-US" sz="2000" dirty="0">
                <a:solidFill>
                  <a:srgbClr val="FFFF00"/>
                </a:solidFill>
              </a:rPr>
            </a:br>
            <a:r>
              <a:rPr lang="en-US" sz="2000" dirty="0">
                <a:solidFill>
                  <a:srgbClr val="FFFF00"/>
                </a:solidFill>
              </a:rPr>
              <a:t>THEATRE</a:t>
            </a:r>
            <a:r>
              <a:rPr lang="en-US" sz="2000" dirty="0" smtClean="0">
                <a:solidFill>
                  <a:srgbClr val="FFFF00"/>
                </a:solidFill>
              </a:rPr>
              <a:t>:</a:t>
            </a:r>
            <a:br>
              <a:rPr lang="en-US" sz="2000" dirty="0" smtClean="0">
                <a:solidFill>
                  <a:srgbClr val="FFFF00"/>
                </a:solidFill>
              </a:rPr>
            </a:br>
            <a:r>
              <a:rPr lang="en-US" sz="2000" dirty="0" smtClean="0">
                <a:solidFill>
                  <a:srgbClr val="FFFF00"/>
                </a:solidFill>
              </a:rPr>
              <a:t> </a:t>
            </a:r>
            <a:r>
              <a:rPr lang="en-US" sz="2000" dirty="0">
                <a:solidFill>
                  <a:srgbClr val="FFFF00"/>
                </a:solidFill>
              </a:rPr>
              <a:t>Robinson Theatre </a:t>
            </a:r>
            <a:r>
              <a:rPr lang="en-US" sz="2000" dirty="0" smtClean="0">
                <a:solidFill>
                  <a:srgbClr val="FFFF00"/>
                </a:solidFill>
              </a:rPr>
              <a:t/>
            </a:r>
            <a:br>
              <a:rPr lang="en-US" sz="2000" dirty="0" smtClean="0">
                <a:solidFill>
                  <a:srgbClr val="FFFF00"/>
                </a:solidFill>
              </a:rPr>
            </a:br>
            <a:r>
              <a:rPr lang="en-US" sz="2000" dirty="0" smtClean="0">
                <a:solidFill>
                  <a:srgbClr val="FFFF00"/>
                </a:solidFill>
              </a:rPr>
              <a:t>at </a:t>
            </a:r>
            <a:r>
              <a:rPr lang="en-US" sz="2000" dirty="0">
                <a:solidFill>
                  <a:srgbClr val="FFFF00"/>
                </a:solidFill>
              </a:rPr>
              <a:t>University of Oregon</a:t>
            </a:r>
            <a:br>
              <a:rPr lang="en-US" sz="2000" dirty="0">
                <a:solidFill>
                  <a:srgbClr val="FFFF00"/>
                </a:solidFill>
              </a:rPr>
            </a:br>
            <a:r>
              <a:rPr lang="en-US" sz="2000" dirty="0">
                <a:solidFill>
                  <a:srgbClr val="FFFF00"/>
                </a:solidFill>
              </a:rPr>
              <a:t/>
            </a:r>
            <a:br>
              <a:rPr lang="en-US" sz="2000" dirty="0">
                <a:solidFill>
                  <a:srgbClr val="FFFF00"/>
                </a:solidFill>
              </a:rPr>
            </a:br>
            <a:r>
              <a:rPr lang="en-US" sz="2000" dirty="0">
                <a:solidFill>
                  <a:srgbClr val="FFFF00"/>
                </a:solidFill>
              </a:rPr>
              <a:t/>
            </a:r>
            <a:br>
              <a:rPr lang="en-US" sz="2000" dirty="0">
                <a:solidFill>
                  <a:srgbClr val="FFFF00"/>
                </a:solidFill>
              </a:rPr>
            </a:br>
            <a:r>
              <a:rPr lang="en-US" sz="2000" dirty="0" smtClean="0">
                <a:solidFill>
                  <a:srgbClr val="FFFF00"/>
                </a:solidFill>
              </a:rPr>
              <a:t>Male Form- size 38 with legs</a:t>
            </a:r>
            <a:br>
              <a:rPr lang="en-US" sz="2000" dirty="0" smtClean="0">
                <a:solidFill>
                  <a:srgbClr val="FFFF00"/>
                </a:solidFill>
              </a:rPr>
            </a:br>
            <a:r>
              <a:rPr lang="en-US" sz="2000" dirty="0" smtClean="0">
                <a:solidFill>
                  <a:srgbClr val="FFFF00"/>
                </a:solidFill>
              </a:rPr>
              <a:t>Female Form- also size 38 with legs</a:t>
            </a:r>
            <a:endParaRPr lang="en-US" sz="2000" dirty="0">
              <a:solidFill>
                <a:srgbClr val="FFFF00"/>
              </a:solidFill>
            </a:endParaRPr>
          </a:p>
        </p:txBody>
      </p:sp>
      <p:sp>
        <p:nvSpPr>
          <p:cNvPr id="3" name="Subtitle 2"/>
          <p:cNvSpPr>
            <a:spLocks noGrp="1"/>
          </p:cNvSpPr>
          <p:nvPr>
            <p:ph type="subTitle" idx="1"/>
          </p:nvPr>
        </p:nvSpPr>
        <p:spPr>
          <a:xfrm>
            <a:off x="1371600" y="5461653"/>
            <a:ext cx="6400800" cy="695604"/>
          </a:xfrm>
        </p:spPr>
        <p:txBody>
          <a:bodyPr/>
          <a:lstStyle/>
          <a:p>
            <a:r>
              <a:rPr lang="en-US" dirty="0">
                <a:solidFill>
                  <a:schemeClr val="tx1"/>
                </a:solidFill>
              </a:rPr>
              <a:t>ALEXANDRA BONDS</a:t>
            </a:r>
          </a:p>
          <a:p>
            <a:endParaRPr lang="en-US" dirty="0"/>
          </a:p>
        </p:txBody>
      </p:sp>
      <p:pic>
        <p:nvPicPr>
          <p:cNvPr id="4" name="Picture 3" descr="Bonds-Williams M and W-LWS.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822899" y="576560"/>
            <a:ext cx="3649738" cy="4406976"/>
          </a:xfrm>
          <a:prstGeom prst="rect">
            <a:avLst/>
          </a:prstGeom>
        </p:spPr>
      </p:pic>
      <p:pic>
        <p:nvPicPr>
          <p:cNvPr id="5" name="Picture 4" descr="Bonds-William W-LWS.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86334" y="3018118"/>
            <a:ext cx="1488753" cy="1965418"/>
          </a:xfrm>
          <a:prstGeom prst="rect">
            <a:avLst/>
          </a:prstGeom>
        </p:spPr>
      </p:pic>
      <p:pic>
        <p:nvPicPr>
          <p:cNvPr id="6" name="Picture 5" descr="Bonds-WIlliam M-LSW.jp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4908" y="700632"/>
            <a:ext cx="1480179" cy="1954099"/>
          </a:xfrm>
          <a:prstGeom prst="rect">
            <a:avLst/>
          </a:prstGeom>
        </p:spPr>
      </p:pic>
    </p:spTree>
    <p:extLst>
      <p:ext uri="{BB962C8B-B14F-4D97-AF65-F5344CB8AC3E}">
        <p14:creationId xmlns:p14="http://schemas.microsoft.com/office/powerpoint/2010/main" val="25881172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649202"/>
            <a:ext cx="8195268" cy="5078314"/>
          </a:xfrm>
          <a:prstGeom prst="rect">
            <a:avLst/>
          </a:prstGeom>
        </p:spPr>
        <p:txBody>
          <a:bodyPr wrap="square">
            <a:spAutoFit/>
          </a:bodyPr>
          <a:lstStyle/>
          <a:p>
            <a:r>
              <a:rPr lang="en-US" dirty="0"/>
              <a:t>Biography</a:t>
            </a:r>
          </a:p>
          <a:p>
            <a:r>
              <a:rPr lang="en-US" dirty="0"/>
              <a:t> </a:t>
            </a:r>
          </a:p>
          <a:p>
            <a:r>
              <a:rPr lang="en-US" dirty="0"/>
              <a:t>Alexandra B. Bonds is the Professor of Costume Design at the University of Oregon in the USA. Trained at Syracuse University and University of Denver, her designs have been featured in the United States Institute for Theatre Technology, Inc. Design Expo six times and included in the USITT-USA Prague Quadrennial exhibits in 1987, 1999, and 2007. Her costume designs were also selected for World Stage Design in 2009 and 2013. She has designed over one hundred productions nationally and internationally. As USITT Vice President for International Activities, she was the Commissioner for the USITT-USA national, student, and architecture exhibits to the PQ in 2003 and 2007, and International Liaison the exhibits for 2011. Alexandra is a leading expert in costumes for the Beijing opera and author of </a:t>
            </a:r>
            <a:r>
              <a:rPr lang="en-US" i="1" dirty="0"/>
              <a:t>Beijing Opera Costumes, The Visual Communication of Character and Culture Through Clothing</a:t>
            </a:r>
            <a:r>
              <a:rPr lang="en-US" dirty="0"/>
              <a:t>, published by the University of Hawaii Press in 2008. Her book is a definitive study of the historical context, symbolism, and practical techniques of dress in this traditional performance style. She has lectured at prestigious locations regionally and globally, including the Denver Art Museum, Los Angeles County Museum of Art, Wimbledon School of Art, and the </a:t>
            </a:r>
            <a:r>
              <a:rPr lang="en-US" dirty="0" err="1"/>
              <a:t>Courtauld</a:t>
            </a:r>
            <a:r>
              <a:rPr lang="en-US" dirty="0"/>
              <a:t> Institute in London, England.</a:t>
            </a:r>
          </a:p>
        </p:txBody>
      </p:sp>
    </p:spTree>
    <p:extLst>
      <p:ext uri="{BB962C8B-B14F-4D97-AF65-F5344CB8AC3E}">
        <p14:creationId xmlns:p14="http://schemas.microsoft.com/office/powerpoint/2010/main" val="13414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10667" y="719667"/>
            <a:ext cx="3683000" cy="5143500"/>
          </a:xfrm>
        </p:spPr>
        <p:txBody>
          <a:bodyPr>
            <a:normAutofit/>
          </a:bodyPr>
          <a:lstStyle/>
          <a:p>
            <a:r>
              <a:rPr lang="en-US" sz="2000" dirty="0">
                <a:solidFill>
                  <a:srgbClr val="FFFF00"/>
                </a:solidFill>
              </a:rPr>
              <a:t>PLAY: </a:t>
            </a:r>
            <a:r>
              <a:rPr lang="en-US" sz="2000" i="1" dirty="0" smtClean="0">
                <a:solidFill>
                  <a:srgbClr val="FFFF00"/>
                </a:solidFill>
              </a:rPr>
              <a:t>THE TEMPEST</a:t>
            </a:r>
            <a:br>
              <a:rPr lang="en-US" sz="2000" i="1" dirty="0" smtClean="0">
                <a:solidFill>
                  <a:srgbClr val="FFFF00"/>
                </a:solidFill>
              </a:rPr>
            </a:br>
            <a:r>
              <a:rPr lang="en-US" sz="2000" dirty="0" smtClean="0">
                <a:solidFill>
                  <a:srgbClr val="FFFF00"/>
                </a:solidFill>
              </a:rPr>
              <a:t>COSTUME</a:t>
            </a:r>
            <a:r>
              <a:rPr lang="en-US" sz="2000" dirty="0">
                <a:solidFill>
                  <a:srgbClr val="FFFF00"/>
                </a:solidFill>
              </a:rPr>
              <a:t>: </a:t>
            </a:r>
            <a:r>
              <a:rPr lang="en-US" sz="2000" dirty="0" smtClean="0">
                <a:solidFill>
                  <a:srgbClr val="FFFF00"/>
                </a:solidFill>
              </a:rPr>
              <a:t>Prospero Cape</a:t>
            </a:r>
            <a:r>
              <a:rPr lang="en-US" sz="2000" dirty="0">
                <a:solidFill>
                  <a:srgbClr val="FFFF00"/>
                </a:solidFill>
              </a:rPr>
              <a:t/>
            </a:r>
            <a:br>
              <a:rPr lang="en-US" sz="2000" dirty="0">
                <a:solidFill>
                  <a:srgbClr val="FFFF00"/>
                </a:solidFill>
              </a:rPr>
            </a:br>
            <a:r>
              <a:rPr lang="en-US" sz="2000" dirty="0">
                <a:solidFill>
                  <a:srgbClr val="FFFF00"/>
                </a:solidFill>
              </a:rPr>
              <a:t/>
            </a:r>
            <a:br>
              <a:rPr lang="en-US" sz="2000" dirty="0">
                <a:solidFill>
                  <a:srgbClr val="FFFF00"/>
                </a:solidFill>
              </a:rPr>
            </a:br>
            <a:r>
              <a:rPr lang="en-US" sz="2000" dirty="0">
                <a:solidFill>
                  <a:srgbClr val="FFFF00"/>
                </a:solidFill>
              </a:rPr>
              <a:t>THEATRE: </a:t>
            </a:r>
            <a:r>
              <a:rPr lang="en-US" sz="2000" dirty="0" smtClean="0">
                <a:solidFill>
                  <a:srgbClr val="FFFF00"/>
                </a:solidFill>
              </a:rPr>
              <a:t/>
            </a:r>
            <a:br>
              <a:rPr lang="en-US" sz="2000" dirty="0" smtClean="0">
                <a:solidFill>
                  <a:srgbClr val="FFFF00"/>
                </a:solidFill>
              </a:rPr>
            </a:br>
            <a:r>
              <a:rPr lang="en-US" sz="2000" dirty="0" smtClean="0">
                <a:solidFill>
                  <a:srgbClr val="FFFF00"/>
                </a:solidFill>
              </a:rPr>
              <a:t>Oregon </a:t>
            </a:r>
            <a:r>
              <a:rPr lang="en-US" sz="2000" dirty="0">
                <a:solidFill>
                  <a:srgbClr val="FFFF00"/>
                </a:solidFill>
              </a:rPr>
              <a:t>Shakespeare Festival</a:t>
            </a:r>
            <a:br>
              <a:rPr lang="en-US" sz="2000" dirty="0">
                <a:solidFill>
                  <a:srgbClr val="FFFF00"/>
                </a:solidFill>
              </a:rPr>
            </a:br>
            <a:r>
              <a:rPr lang="en-US" sz="2000" dirty="0">
                <a:solidFill>
                  <a:srgbClr val="FFFF00"/>
                </a:solidFill>
              </a:rPr>
              <a:t/>
            </a:r>
            <a:br>
              <a:rPr lang="en-US" sz="2000" dirty="0">
                <a:solidFill>
                  <a:srgbClr val="FFFF00"/>
                </a:solidFill>
              </a:rPr>
            </a:br>
            <a:r>
              <a:rPr lang="en-US" sz="2000" dirty="0" smtClean="0">
                <a:solidFill>
                  <a:srgbClr val="FFFF00"/>
                </a:solidFill>
              </a:rPr>
              <a:t>Male Form 42-44</a:t>
            </a:r>
            <a:r>
              <a:rPr lang="en-US" sz="2000" dirty="0">
                <a:solidFill>
                  <a:srgbClr val="FFFF00"/>
                </a:solidFill>
              </a:rPr>
              <a:t/>
            </a:r>
            <a:br>
              <a:rPr lang="en-US" sz="2000" dirty="0">
                <a:solidFill>
                  <a:srgbClr val="FFFF00"/>
                </a:solidFill>
              </a:rPr>
            </a:br>
            <a:r>
              <a:rPr lang="en-US" sz="2000" dirty="0" smtClean="0">
                <a:solidFill>
                  <a:srgbClr val="FFFF00"/>
                </a:solidFill>
              </a:rPr>
              <a:t/>
            </a:r>
            <a:br>
              <a:rPr lang="en-US" sz="2000" dirty="0" smtClean="0">
                <a:solidFill>
                  <a:srgbClr val="FFFF00"/>
                </a:solidFill>
              </a:rPr>
            </a:br>
            <a:r>
              <a:rPr lang="en-US" sz="2000" dirty="0">
                <a:solidFill>
                  <a:srgbClr val="FFFF00"/>
                </a:solidFill>
              </a:rPr>
              <a:t/>
            </a:r>
            <a:br>
              <a:rPr lang="en-US" sz="2000" dirty="0">
                <a:solidFill>
                  <a:srgbClr val="FFFF00"/>
                </a:solidFill>
              </a:rPr>
            </a:br>
            <a:r>
              <a:rPr lang="en-US" sz="2000" dirty="0" smtClean="0">
                <a:solidFill>
                  <a:srgbClr val="FFFF00"/>
                </a:solidFill>
              </a:rPr>
              <a:t>NOTE</a:t>
            </a:r>
            <a:r>
              <a:rPr lang="en-US" sz="2000" dirty="0">
                <a:solidFill>
                  <a:srgbClr val="FFFF00"/>
                </a:solidFill>
              </a:rPr>
              <a:t>: </a:t>
            </a:r>
            <a:r>
              <a:rPr lang="en-US" sz="2000" dirty="0" smtClean="0">
                <a:solidFill>
                  <a:srgbClr val="FFFF00"/>
                </a:solidFill>
              </a:rPr>
              <a:t>Deb suggests that this costume will look best if hung on the wall like a Kimono. It is long and very detailed with dying and embroidery….more so than is visible in either image.</a:t>
            </a:r>
            <a:endParaRPr lang="en-US" sz="2000" dirty="0">
              <a:solidFill>
                <a:srgbClr val="FFFF00"/>
              </a:solidFill>
            </a:endParaRPr>
          </a:p>
        </p:txBody>
      </p:sp>
      <p:sp>
        <p:nvSpPr>
          <p:cNvPr id="3" name="Subtitle 2"/>
          <p:cNvSpPr>
            <a:spLocks noGrp="1"/>
          </p:cNvSpPr>
          <p:nvPr>
            <p:ph type="subTitle" idx="1"/>
          </p:nvPr>
        </p:nvSpPr>
        <p:spPr>
          <a:xfrm>
            <a:off x="1371600" y="5904238"/>
            <a:ext cx="6400800" cy="695604"/>
          </a:xfrm>
        </p:spPr>
        <p:txBody>
          <a:bodyPr/>
          <a:lstStyle/>
          <a:p>
            <a:r>
              <a:rPr lang="en-US" dirty="0" smtClean="0">
                <a:solidFill>
                  <a:srgbClr val="FFFFFF"/>
                </a:solidFill>
              </a:rPr>
              <a:t>DEBORAH DRYDEN</a:t>
            </a:r>
            <a:endParaRPr lang="en-US" dirty="0">
              <a:solidFill>
                <a:srgbClr val="FFFFFF"/>
              </a:solidFill>
            </a:endParaRPr>
          </a:p>
          <a:p>
            <a:endParaRPr lang="en-US" dirty="0"/>
          </a:p>
        </p:txBody>
      </p:sp>
      <p:pic>
        <p:nvPicPr>
          <p:cNvPr id="4" name="Picture 3" descr="Dryden-028 The Tempest OSF with Derrick Lee Weeden as Prospero.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51645" y="417529"/>
            <a:ext cx="4000499" cy="5338064"/>
          </a:xfrm>
          <a:prstGeom prst="rect">
            <a:avLst/>
          </a:prstGeom>
        </p:spPr>
      </p:pic>
      <p:pic>
        <p:nvPicPr>
          <p:cNvPr id="5" name="Picture 4" descr="Dryden-029 The Tempest Robe Diagram OSF.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991054" y="295364"/>
            <a:ext cx="1919613" cy="2791197"/>
          </a:xfrm>
          <a:prstGeom prst="rect">
            <a:avLst/>
          </a:prstGeom>
        </p:spPr>
      </p:pic>
    </p:spTree>
    <p:extLst>
      <p:ext uri="{BB962C8B-B14F-4D97-AF65-F5344CB8AC3E}">
        <p14:creationId xmlns:p14="http://schemas.microsoft.com/office/powerpoint/2010/main" val="25881172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694" y="376264"/>
            <a:ext cx="8632406" cy="6208357"/>
          </a:xfrm>
        </p:spPr>
        <p:txBody>
          <a:bodyPr>
            <a:normAutofit fontScale="55000" lnSpcReduction="20000"/>
          </a:bodyPr>
          <a:lstStyle/>
          <a:p>
            <a:r>
              <a:rPr lang="en-US" b="1" dirty="0"/>
              <a:t>BIO for DEBORAH M DRYDEN: </a:t>
            </a:r>
            <a:endParaRPr lang="en-US" dirty="0"/>
          </a:p>
          <a:p>
            <a:r>
              <a:rPr lang="en-US" dirty="0"/>
              <a:t>Deborah Dryden recently designed costumes for Robert </a:t>
            </a:r>
            <a:r>
              <a:rPr lang="en-US" dirty="0" err="1"/>
              <a:t>Schenkkan’s</a:t>
            </a:r>
            <a:r>
              <a:rPr lang="en-US" dirty="0"/>
              <a:t> “All The Way” on Broadway. She created the designs for part II ,“The Great Society” which premiered at the Oregon Shakespeare Festival in July, 2014. </a:t>
            </a:r>
            <a:endParaRPr lang="en-US" dirty="0"/>
          </a:p>
          <a:p>
            <a:r>
              <a:rPr lang="en-US" dirty="0"/>
              <a:t>Deborah holds the position of Resident Costume Designer Emerita for the Oregon Shakespeare Festival for which she designed for 34 seasons, retiring from that post in 2012. </a:t>
            </a:r>
            <a:endParaRPr lang="en-US" dirty="0"/>
          </a:p>
          <a:p>
            <a:r>
              <a:rPr lang="en-US" dirty="0"/>
              <a:t>She has designed costumes for theatres including: Arena Stage, Hong Kong Repertory Theatre, Kennedy Center, American Conservatory Theatre, Berkeley Repertory, Huntington Theatre, American Repertory Theatre, Arizona Theatre Company, Chicago Shakespeare Theatre, Alaska Repertory Theatre, Portland Center Stage, Portland Opera, Old Globe, Minnesota Opera, Denver Center Theatre, Alley Theatre, Milwaukee Repertory, Intiman Theatre, San Diego </a:t>
            </a:r>
            <a:r>
              <a:rPr lang="en-US" dirty="0" err="1"/>
              <a:t>Opera,Seattle</a:t>
            </a:r>
            <a:r>
              <a:rPr lang="en-US" dirty="0"/>
              <a:t> Repertory, La Jolla Playhouse and the Mark Taper Forum. </a:t>
            </a:r>
            <a:endParaRPr lang="en-US" dirty="0"/>
          </a:p>
          <a:p>
            <a:r>
              <a:rPr lang="en-US" dirty="0"/>
              <a:t>She is a Professor Emerita of Design at University of California, San Diego, where she taught for many years. Her special interest in interdisciplinary design training resulted in an Artist-in-Residence semester at the University of Wisconsin-Madison in 2010. </a:t>
            </a:r>
            <a:endParaRPr lang="en-US" dirty="0"/>
          </a:p>
          <a:p>
            <a:r>
              <a:rPr lang="en-US" dirty="0"/>
              <a:t>A career long passion for fabric modification and the textile arts led to the publication of the </a:t>
            </a:r>
            <a:r>
              <a:rPr lang="en-US" dirty="0" err="1"/>
              <a:t>book“Fabric</a:t>
            </a:r>
            <a:r>
              <a:rPr lang="en-US" dirty="0"/>
              <a:t> Painting and Dyeing for the Theatre”. Deborah continues to teach workshops and master classes in design and fabric dyeing and painting. </a:t>
            </a:r>
            <a:endParaRPr lang="en-US" dirty="0"/>
          </a:p>
          <a:p>
            <a:r>
              <a:rPr lang="en-US" dirty="0"/>
              <a:t>Exhibited work includes Prague Quadrennial of Scenography and “Curtain Call, Celebrating a Century of Women Designing for Live Performance”, NY Public Library of Performing Arts, Lincoln Center </a:t>
            </a:r>
            <a:endParaRPr lang="en-US" dirty="0"/>
          </a:p>
          <a:p>
            <a:r>
              <a:rPr lang="en-US" dirty="0"/>
              <a:t>Awards include the Michael Merritt Award for Design and Collaboration, USITT Distinguished Achievement Award, and the 2014 </a:t>
            </a:r>
            <a:r>
              <a:rPr lang="en-US" dirty="0" err="1"/>
              <a:t>tdf</a:t>
            </a:r>
            <a:r>
              <a:rPr lang="en-US" dirty="0"/>
              <a:t>/Irene </a:t>
            </a:r>
            <a:r>
              <a:rPr lang="en-US" dirty="0" err="1"/>
              <a:t>Sharaff</a:t>
            </a:r>
            <a:r>
              <a:rPr lang="en-US" dirty="0"/>
              <a:t> Lifetime Achievement Award. </a:t>
            </a:r>
            <a:endParaRPr lang="en-US" dirty="0"/>
          </a:p>
          <a:p>
            <a:endParaRPr lang="en-US" dirty="0"/>
          </a:p>
        </p:txBody>
      </p:sp>
    </p:spTree>
    <p:extLst>
      <p:ext uri="{BB962C8B-B14F-4D97-AF65-F5344CB8AC3E}">
        <p14:creationId xmlns:p14="http://schemas.microsoft.com/office/powerpoint/2010/main" val="1140128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69761" y="393727"/>
            <a:ext cx="3514367" cy="5124578"/>
          </a:xfrm>
        </p:spPr>
        <p:txBody>
          <a:bodyPr>
            <a:normAutofit/>
          </a:bodyPr>
          <a:lstStyle/>
          <a:p>
            <a:r>
              <a:rPr lang="en-US" sz="2000" dirty="0">
                <a:solidFill>
                  <a:srgbClr val="FFFF00"/>
                </a:solidFill>
              </a:rPr>
              <a:t>PLAY: </a:t>
            </a:r>
            <a:r>
              <a:rPr lang="en-US" sz="2000" i="1" dirty="0" smtClean="0">
                <a:solidFill>
                  <a:srgbClr val="FFFF00"/>
                </a:solidFill>
              </a:rPr>
              <a:t>INTO THE WOODS</a:t>
            </a:r>
            <a:br>
              <a:rPr lang="en-US" sz="2000" i="1" dirty="0" smtClean="0">
                <a:solidFill>
                  <a:srgbClr val="FFFF00"/>
                </a:solidFill>
              </a:rPr>
            </a:br>
            <a:r>
              <a:rPr lang="en-US" sz="2000" dirty="0" smtClean="0">
                <a:solidFill>
                  <a:srgbClr val="FFFF00"/>
                </a:solidFill>
              </a:rPr>
              <a:t>COSTUME</a:t>
            </a:r>
            <a:r>
              <a:rPr lang="en-US" sz="2000" dirty="0">
                <a:solidFill>
                  <a:srgbClr val="FFFF00"/>
                </a:solidFill>
              </a:rPr>
              <a:t>: </a:t>
            </a:r>
            <a:r>
              <a:rPr lang="en-US" sz="2000" dirty="0" smtClean="0">
                <a:solidFill>
                  <a:srgbClr val="FFFF00"/>
                </a:solidFill>
              </a:rPr>
              <a:t>Witch’s Mother</a:t>
            </a:r>
            <a:r>
              <a:rPr lang="en-US" sz="2000" dirty="0">
                <a:solidFill>
                  <a:srgbClr val="FFFF00"/>
                </a:solidFill>
              </a:rPr>
              <a:t/>
            </a:r>
            <a:br>
              <a:rPr lang="en-US" sz="2000" dirty="0">
                <a:solidFill>
                  <a:srgbClr val="FFFF00"/>
                </a:solidFill>
              </a:rPr>
            </a:br>
            <a:r>
              <a:rPr lang="en-US" sz="2000" dirty="0" smtClean="0">
                <a:solidFill>
                  <a:srgbClr val="FFFF00"/>
                </a:solidFill>
              </a:rPr>
              <a:t/>
            </a:r>
            <a:br>
              <a:rPr lang="en-US" sz="2000" dirty="0" smtClean="0">
                <a:solidFill>
                  <a:srgbClr val="FFFF00"/>
                </a:solidFill>
              </a:rPr>
            </a:br>
            <a:r>
              <a:rPr lang="en-US" sz="2000" dirty="0" smtClean="0">
                <a:solidFill>
                  <a:srgbClr val="FFFF00"/>
                </a:solidFill>
              </a:rPr>
              <a:t>THEATRE</a:t>
            </a:r>
            <a:r>
              <a:rPr lang="en-US" sz="2000" dirty="0">
                <a:solidFill>
                  <a:srgbClr val="FFFF00"/>
                </a:solidFill>
              </a:rPr>
              <a:t>: </a:t>
            </a:r>
            <a:br>
              <a:rPr lang="en-US" sz="2000" dirty="0">
                <a:solidFill>
                  <a:srgbClr val="FFFF00"/>
                </a:solidFill>
              </a:rPr>
            </a:br>
            <a:r>
              <a:rPr lang="en-US" sz="2000" dirty="0" smtClean="0">
                <a:solidFill>
                  <a:srgbClr val="FFFF00"/>
                </a:solidFill>
              </a:rPr>
              <a:t>Oregon </a:t>
            </a:r>
            <a:r>
              <a:rPr lang="en-US" sz="2000" dirty="0">
                <a:solidFill>
                  <a:srgbClr val="FFFF00"/>
                </a:solidFill>
              </a:rPr>
              <a:t>Shakespeare</a:t>
            </a:r>
            <a:br>
              <a:rPr lang="en-US" sz="2000" dirty="0">
                <a:solidFill>
                  <a:srgbClr val="FFFF00"/>
                </a:solidFill>
              </a:rPr>
            </a:br>
            <a:r>
              <a:rPr lang="en-US" sz="2000" dirty="0" smtClean="0">
                <a:solidFill>
                  <a:srgbClr val="FFFF00"/>
                </a:solidFill>
              </a:rPr>
              <a:t> Festival</a:t>
            </a:r>
            <a:br>
              <a:rPr lang="en-US" sz="2000" dirty="0" smtClean="0">
                <a:solidFill>
                  <a:srgbClr val="FFFF00"/>
                </a:solidFill>
              </a:rPr>
            </a:br>
            <a:r>
              <a:rPr lang="en-US" sz="2000" dirty="0">
                <a:solidFill>
                  <a:srgbClr val="FFFF00"/>
                </a:solidFill>
              </a:rPr>
              <a:t/>
            </a:r>
            <a:br>
              <a:rPr lang="en-US" sz="2000" dirty="0">
                <a:solidFill>
                  <a:srgbClr val="FFFF00"/>
                </a:solidFill>
              </a:rPr>
            </a:br>
            <a:r>
              <a:rPr lang="en-US" sz="2000" dirty="0">
                <a:solidFill>
                  <a:srgbClr val="FFFF00"/>
                </a:solidFill>
              </a:rPr>
              <a:t>Female Form: </a:t>
            </a:r>
            <a:r>
              <a:rPr lang="en-US" sz="2000" dirty="0" smtClean="0">
                <a:solidFill>
                  <a:srgbClr val="FFFF00"/>
                </a:solidFill>
              </a:rPr>
              <a:t>size 4</a:t>
            </a:r>
            <a:br>
              <a:rPr lang="en-US" sz="2000" dirty="0" smtClean="0">
                <a:solidFill>
                  <a:srgbClr val="FFFF00"/>
                </a:solidFill>
              </a:rPr>
            </a:br>
            <a:r>
              <a:rPr lang="en-US" sz="2000" dirty="0">
                <a:solidFill>
                  <a:srgbClr val="3366FF"/>
                </a:solidFill>
              </a:rPr>
              <a:t/>
            </a:r>
            <a:br>
              <a:rPr lang="en-US" sz="2000" dirty="0">
                <a:solidFill>
                  <a:srgbClr val="3366FF"/>
                </a:solidFill>
              </a:rPr>
            </a:br>
            <a:r>
              <a:rPr lang="en-US" sz="2000" dirty="0"/>
              <a:t>"the designer has no funds to mail the </a:t>
            </a:r>
            <a:r>
              <a:rPr lang="en-US" sz="2000" dirty="0" smtClean="0"/>
              <a:t>costume” </a:t>
            </a:r>
            <a:endParaRPr lang="en-US" sz="2000" dirty="0"/>
          </a:p>
        </p:txBody>
      </p:sp>
      <p:sp>
        <p:nvSpPr>
          <p:cNvPr id="3" name="Subtitle 2"/>
          <p:cNvSpPr>
            <a:spLocks noGrp="1"/>
          </p:cNvSpPr>
          <p:nvPr>
            <p:ph type="subTitle" idx="1"/>
          </p:nvPr>
        </p:nvSpPr>
        <p:spPr>
          <a:xfrm>
            <a:off x="1371600" y="5787246"/>
            <a:ext cx="6400800" cy="695604"/>
          </a:xfrm>
        </p:spPr>
        <p:txBody>
          <a:bodyPr/>
          <a:lstStyle/>
          <a:p>
            <a:r>
              <a:rPr lang="en-US" dirty="0" smtClean="0">
                <a:solidFill>
                  <a:srgbClr val="FFFFFF"/>
                </a:solidFill>
              </a:rPr>
              <a:t>LINDA ROETHKE</a:t>
            </a:r>
            <a:endParaRPr lang="en-US" dirty="0">
              <a:solidFill>
                <a:srgbClr val="FFFFFF"/>
              </a:solidFill>
            </a:endParaRPr>
          </a:p>
          <a:p>
            <a:endParaRPr lang="en-US" dirty="0"/>
          </a:p>
        </p:txBody>
      </p:sp>
      <p:pic>
        <p:nvPicPr>
          <p:cNvPr id="4" name="Picture 3" descr="Roethke-ITW-Act 2, Witch's Death, Photographer Jenny Graham.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98031" y="862182"/>
            <a:ext cx="4437259" cy="4356630"/>
          </a:xfrm>
          <a:prstGeom prst="rect">
            <a:avLst/>
          </a:prstGeom>
        </p:spPr>
      </p:pic>
      <p:pic>
        <p:nvPicPr>
          <p:cNvPr id="5" name="Picture 4" descr="Roethke-ITW-Witch's Mother.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19832" y="856170"/>
            <a:ext cx="2303535" cy="3795437"/>
          </a:xfrm>
          <a:prstGeom prst="rect">
            <a:avLst/>
          </a:prstGeom>
        </p:spPr>
      </p:pic>
    </p:spTree>
    <p:extLst>
      <p:ext uri="{BB962C8B-B14F-4D97-AF65-F5344CB8AC3E}">
        <p14:creationId xmlns:p14="http://schemas.microsoft.com/office/powerpoint/2010/main" val="268475758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559" y="516888"/>
            <a:ext cx="8406241" cy="5609276"/>
          </a:xfrm>
        </p:spPr>
        <p:txBody>
          <a:bodyPr>
            <a:normAutofit fontScale="70000" lnSpcReduction="20000"/>
          </a:bodyPr>
          <a:lstStyle/>
          <a:p>
            <a:r>
              <a:rPr lang="en-US" dirty="0"/>
              <a:t>Linda Roethke </a:t>
            </a:r>
          </a:p>
          <a:p>
            <a:r>
              <a:rPr lang="en-US" dirty="0"/>
              <a:t>Costume Designer</a:t>
            </a:r>
          </a:p>
          <a:p>
            <a:r>
              <a:rPr lang="en-US" dirty="0"/>
              <a:t>Off Broadway: Richard III (The Public Theater).  Regional: Into the Woods, King Lear, As You Like It, Julius Caesar, All’s Well That Ends Well (Oregon Shakespeare Festival); The Geller Girls, </a:t>
            </a:r>
            <a:r>
              <a:rPr lang="en-US" i="1" dirty="0"/>
              <a:t>Managing Maxine, The Underpants, </a:t>
            </a:r>
            <a:r>
              <a:rPr lang="en-US" i="1" dirty="0" err="1"/>
              <a:t>Shadowlands</a:t>
            </a:r>
            <a:r>
              <a:rPr lang="en-US" i="1" dirty="0"/>
              <a:t> </a:t>
            </a:r>
            <a:r>
              <a:rPr lang="en-US" dirty="0"/>
              <a:t>(Alliance Theatre); The Game's Afoot (Cleveland Playhouse); Water by the Spoonful, The Dead, Orlando (Court Theatre); Stage Kiss, The Clean House (Goodman Theatre); </a:t>
            </a:r>
            <a:r>
              <a:rPr lang="en-US" dirty="0" err="1"/>
              <a:t>Motherf</a:t>
            </a:r>
            <a:r>
              <a:rPr lang="en-US" dirty="0"/>
              <a:t>**</a:t>
            </a:r>
            <a:r>
              <a:rPr lang="en-US" dirty="0" err="1"/>
              <a:t>ker</a:t>
            </a:r>
            <a:r>
              <a:rPr lang="en-US" dirty="0"/>
              <a:t> with the Hat, Dead Man’s Cell Phone, Intimate Apparel (Steppenwolf Theatre Company); Miss Saigon (The Paramount Theatre). Cincinnati Playhouse, Repertory Theatre of St. Louis, Actors Theatre of Louisville, Chicago Shakespeare Theater, Utah Shakespeare Festival, Connecticut Repertory Theatre, Arden Theatre Company, Center Stage, </a:t>
            </a:r>
            <a:r>
              <a:rPr lang="en-US" dirty="0" err="1"/>
              <a:t>Maltz</a:t>
            </a:r>
            <a:r>
              <a:rPr lang="en-US" dirty="0"/>
              <a:t> Jupiter Theatre, American Players Theatre. Other credits: Director of the MFA Design Program at Northwestern University, where she teaches costume design. Awards: Jeff Award (An Ideal Husband, Court Theatre); </a:t>
            </a:r>
            <a:r>
              <a:rPr lang="en-US" dirty="0" err="1"/>
              <a:t>Suzi</a:t>
            </a:r>
            <a:r>
              <a:rPr lang="en-US" dirty="0"/>
              <a:t> Bass nomination (The Underpants, Alliance Theatre); Connecticut Circle nomination (A Little Night Music, Connecticut Repertory Theatre. Education: MFA, University of Iowa. </a:t>
            </a:r>
          </a:p>
          <a:p>
            <a:endParaRPr lang="en-US" dirty="0"/>
          </a:p>
        </p:txBody>
      </p:sp>
    </p:spTree>
    <p:extLst>
      <p:ext uri="{BB962C8B-B14F-4D97-AF65-F5344CB8AC3E}">
        <p14:creationId xmlns:p14="http://schemas.microsoft.com/office/powerpoint/2010/main" val="2414984852"/>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270</TotalTime>
  <Words>563</Words>
  <Application>Microsoft Macintosh PowerPoint</Application>
  <PresentationFormat>On-screen Show (4:3)</PresentationFormat>
  <Paragraphs>22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Black</vt:lpstr>
      <vt:lpstr> USA 3D COSTUME</vt:lpstr>
      <vt:lpstr>PLAY: LOVE WILL SHAKE COSTUME: Male and Female  THEATRE:  Robinson Theatre  at University of Oregon   Male Form- size 38 with legs Female Form- also size 38 with legs</vt:lpstr>
      <vt:lpstr>PowerPoint Presentation</vt:lpstr>
      <vt:lpstr>PLAY: THE TEMPEST COSTUME: Prospero Cape  THEATRE:  Oregon Shakespeare Festival  Male Form 42-44   NOTE: Deb suggests that this costume will look best if hung on the wall like a Kimono. It is long and very detailed with dying and embroidery….more so than is visible in either image.</vt:lpstr>
      <vt:lpstr>PowerPoint Presentation</vt:lpstr>
      <vt:lpstr>PLAY: INTO THE WOODS COSTUME: Witch’s Mother  THEATRE:  Oregon Shakespeare  Festival  Female Form: size 4  "the designer has no funds to mail the costume” </vt:lpstr>
      <vt:lpstr>PowerPoint Presentation</vt:lpstr>
    </vt:vector>
  </TitlesOfParts>
  <Company>CMU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COSTUME AT THE TURN OF THE CENTURY 1990-2015  USA 3D COSTUME SUGGESTIONS</dc:title>
  <dc:creator>School of Drama</dc:creator>
  <cp:lastModifiedBy>Igor Roussanoff</cp:lastModifiedBy>
  <cp:revision>35</cp:revision>
  <dcterms:created xsi:type="dcterms:W3CDTF">2015-01-29T01:05:26Z</dcterms:created>
  <dcterms:modified xsi:type="dcterms:W3CDTF">2015-02-15T17:46:01Z</dcterms:modified>
</cp:coreProperties>
</file>